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9.jpeg" ContentType="image/jpeg"/>
  <Override PartName="/ppt/media/image2.jpeg" ContentType="image/jpeg"/>
  <Override PartName="/ppt/media/image18.jpeg" ContentType="image/jpeg"/>
  <Override PartName="/ppt/media/image1.jpeg" ContentType="image/jpeg"/>
  <Override PartName="/ppt/media/image17.jpeg" ContentType="image/jpeg"/>
  <Override PartName="/ppt/media/image16.jpeg" ContentType="image/jpeg"/>
  <Override PartName="/ppt/media/image15.jpeg" ContentType="image/jpeg"/>
  <Override PartName="/ppt/media/image14.jpeg" ContentType="image/jpeg"/>
  <Override PartName="/ppt/media/image13.jpeg" ContentType="image/jpeg"/>
  <Override PartName="/ppt/media/image12.jpeg" ContentType="image/jpeg"/>
  <Override PartName="/ppt/media/image11.jpeg" ContentType="image/jpeg"/>
  <Override PartName="/ppt/media/image9.png" ContentType="image/png"/>
  <Override PartName="/ppt/media/image10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sv-SE"/>
              <a:t>Klicka för att redigera rubriktextens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sv-SE"/>
              <a:t>Klicka för att redigera dispositionstextens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sv-SE"/>
              <a:t>Andra dispositionsnivån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sv-SE"/>
              <a:t>Tredje dispositionsnivån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sv-SE"/>
              <a:t>Fjärde dispositionsnivån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sv-SE"/>
              <a:t>Femte dispositionsnivån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sv-SE"/>
              <a:t>Sjätte dispositionsnivån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sv-SE"/>
              <a:t>Sjunde dispositionsnivån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mailto:utbildning@wikimedia.se" TargetMode="Externa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/>
          <a:p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”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The encyclopaedists would never have proposed that their work was to be an equal collaboration of the ignorant and the educated. It was to be a vehicle for raising the former from their ignorance by making </a:t>
            </a:r>
            <a:r>
              <a:rPr i="1" lang="sv-SE" sz="3200">
                <a:solidFill>
                  <a:srgbClr val="000000"/>
                </a:solidFill>
                <a:latin typeface="Tlwg Typist"/>
                <a:ea typeface="Droid Sans"/>
              </a:rPr>
              <a:t>the most valuable achievements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of human endeavor available to all”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sv-SE" sz="1400">
                <a:solidFill>
                  <a:srgbClr val="000000"/>
                </a:solidFill>
                <a:latin typeface="Tlwg Typist"/>
                <a:ea typeface="Droid Sans"/>
              </a:rPr>
              <a:t>R Physicist, 2008. 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3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37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Och </a:t>
            </a:r>
            <a:r>
              <a:rPr b="1" lang="sv-SE" sz="3200">
                <a:solidFill>
                  <a:srgbClr val="000000"/>
                </a:solidFill>
                <a:latin typeface="Tlwg Typist"/>
                <a:ea typeface="Droid Sans"/>
              </a:rPr>
              <a:t>Du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är varmt välkommen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7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pic>
        <p:nvPicPr>
          <p:cNvPr descr="" id="7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76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78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/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Men om alla kan skriva, hur ska vi då se om det stämmer?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Källor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Diskussion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*Historik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7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pic>
        <p:nvPicPr>
          <p:cNvPr descr="" id="8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81" name="TextShape 3"/>
          <p:cNvSpPr txBox="1"/>
          <p:nvPr/>
        </p:nvSpPr>
        <p:spPr>
          <a:xfrm>
            <a:off x="1080000" y="57600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/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Men om alla kan skriva, hur ska vi då se om det stämmer?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Källor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Diskussion</a:t>
            </a:r>
            <a:endParaRPr/>
          </a:p>
          <a:p>
            <a:pPr algn="ctr"/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*Historik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8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86" name="TextShape 3"/>
          <p:cNvSpPr txBox="1"/>
          <p:nvPr/>
        </p:nvSpPr>
        <p:spPr>
          <a:xfrm>
            <a:off x="1080000" y="57600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23" nodeType="tmRoot" restart="never">
          <p:childTnLst>
            <p:seq>
              <p:cTn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Tack!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sv-SE" sz="3200" u="sng">
                <a:solidFill>
                  <a:srgbClr val="000000"/>
                </a:solidFill>
                <a:latin typeface="Tlwg Typist"/>
                <a:ea typeface="Droid Sans"/>
                <a:hlinkClick r:id="rId1"/>
              </a:rPr>
              <a:t>utbildning@wikimedia.se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@WikiiSkola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8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pic>
        <p:nvPicPr>
          <p:cNvPr descr="" id="90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91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39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/>
          <a:p>
            <a:pPr algn="ctr"/>
            <a:r>
              <a:rPr b="1" lang="sv-SE" sz="3200">
                <a:solidFill>
                  <a:srgbClr val="000000"/>
                </a:solidFill>
                <a:latin typeface="Tlwg Typist"/>
                <a:ea typeface="Droid Sans"/>
              </a:rPr>
              <a:t>a vehicle for raising the former from their ignorance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4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41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Nupedia !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4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08000" y="2588760"/>
            <a:ext cx="2596680" cy="3602880"/>
          </a:xfrm>
          <a:prstGeom prst="rect">
            <a:avLst/>
          </a:prstGeom>
        </p:spPr>
      </p:pic>
      <p:pic>
        <p:nvPicPr>
          <p:cNvPr descr="" id="4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46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48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  <a:p>
            <a:endParaRPr/>
          </a:p>
          <a:p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Nupedia = 21 artiklar första året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Wikipedia = ...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4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50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52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  <a:p>
            <a:pPr algn="ctr">
              <a:lnSpc>
                <a:spcPct val="100000"/>
              </a:lnSpc>
            </a:pPr>
            <a:r>
              <a:rPr b="1" i="1" lang="sv-SE" sz="3200">
                <a:solidFill>
                  <a:srgbClr val="000000"/>
                </a:solidFill>
                <a:latin typeface="Tlwg Typist"/>
                <a:ea typeface="Droid Sans"/>
              </a:rPr>
              <a:t>18 000 </a:t>
            </a:r>
            <a:r>
              <a:rPr i="1" lang="sv-SE" sz="3200">
                <a:solidFill>
                  <a:srgbClr val="000000"/>
                </a:solidFill>
                <a:latin typeface="Tlwg Typist"/>
                <a:ea typeface="Droid Sans"/>
              </a:rPr>
              <a:t>artiklar första året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5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54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56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i="1" lang="sv-SE" sz="3200">
                <a:solidFill>
                  <a:srgbClr val="000000"/>
                </a:solidFill>
                <a:latin typeface="Tlwg Typist"/>
                <a:ea typeface="Droid Sans"/>
              </a:rPr>
              <a:t>Hjälp! ALLA kan redigera!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5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58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0" name="CustomShape 2"/>
          <p:cNvSpPr/>
          <p:nvPr/>
        </p:nvSpPr>
        <p:spPr>
          <a:xfrm>
            <a:off x="576000" y="5706360"/>
            <a:ext cx="7199640" cy="142128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Men kan inte alla någonting?</a:t>
            </a:r>
            <a:endParaRPr/>
          </a:p>
        </p:txBody>
      </p:sp>
      <p:pic>
        <p:nvPicPr>
          <p:cNvPr descr="" id="6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pic>
        <p:nvPicPr>
          <p:cNvPr descr="" id="6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1299960" y="2052000"/>
            <a:ext cx="8023680" cy="3815640"/>
          </a:xfrm>
          <a:prstGeom prst="rect">
            <a:avLst/>
          </a:prstGeom>
        </p:spPr>
      </p:pic>
      <p:sp>
        <p:nvSpPr>
          <p:cNvPr id="63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5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Städaren</a:t>
            </a:r>
            <a:endParaRPr/>
          </a:p>
          <a:p>
            <a:pPr algn="ctr">
              <a:lnSpc>
                <a:spcPct val="100000"/>
              </a:lnSpc>
            </a:pPr>
            <a:r>
              <a:rPr i="1" lang="sv-SE" sz="3200">
                <a:solidFill>
                  <a:srgbClr val="000000"/>
                </a:solidFill>
                <a:latin typeface="Tlwg Typist"/>
                <a:ea typeface="Droid Sans"/>
              </a:rPr>
              <a:t>* </a:t>
            </a: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Språkvårdaren</a:t>
            </a: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Kontrollanten</a:t>
            </a: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Illustratören</a:t>
            </a: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Författaren</a:t>
            </a: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Formateraren</a:t>
            </a:r>
            <a:endParaRPr/>
          </a:p>
          <a:p>
            <a:pPr algn="ctr">
              <a:lnSpc>
                <a:spcPct val="100000"/>
              </a:lnSpc>
            </a:pPr>
            <a:r>
              <a:rPr lang="sv-SE" sz="3200">
                <a:solidFill>
                  <a:srgbClr val="000000"/>
                </a:solidFill>
                <a:latin typeface="Tlwg Typist"/>
                <a:ea typeface="Droid Sans"/>
              </a:rPr>
              <a:t>* Medlaren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sv-SE" sz="3200">
                <a:solidFill>
                  <a:srgbClr val="000000"/>
                </a:solidFill>
                <a:latin typeface="Tlwg Typist"/>
                <a:ea typeface="Droid Sans"/>
              </a:rPr>
              <a:t>Vem är du?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6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67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504000" y="2036880"/>
            <a:ext cx="8869680" cy="48564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b="1" lang="sv-SE" sz="3200">
                <a:solidFill>
                  <a:srgbClr val="000000"/>
                </a:solidFill>
                <a:latin typeface="Tlwg Typist"/>
                <a:ea typeface="Droid Sans"/>
              </a:rPr>
              <a:t>Alla behövs!</a:t>
            </a:r>
            <a:r>
              <a:rPr i="1"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b="1" lang="sv-SE" sz="320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descr="" id="7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8784000" y="6338160"/>
            <a:ext cx="1036440" cy="933480"/>
          </a:xfrm>
          <a:prstGeom prst="rect">
            <a:avLst/>
          </a:prstGeom>
        </p:spPr>
      </p:pic>
      <p:sp>
        <p:nvSpPr>
          <p:cNvPr id="71" name="TextShape 3"/>
          <p:cNvSpPr txBox="1"/>
          <p:nvPr/>
        </p:nvSpPr>
        <p:spPr>
          <a:xfrm>
            <a:off x="1080000" y="576360"/>
            <a:ext cx="8280000" cy="544680"/>
          </a:xfrm>
          <a:prstGeom prst="rect">
            <a:avLst/>
          </a:prstGeom>
        </p:spPr>
        <p:txBody>
          <a:bodyPr bIns="45000" lIns="90000" rIns="90000" tIns="45000" wrap="none"/>
          <a:p>
            <a:pPr algn="ctr"/>
            <a:r>
              <a:rPr b="1" lang="sv-SE" sz="2800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